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>
  <p:sldMasterIdLst>
    <p:sldMasterId id="2147483660" r:id="rId4"/>
  </p:sldMasterIdLst>
  <p:notesMasterIdLst>
    <p:notesMasterId r:id="rId15"/>
  </p:notesMasterIdLst>
  <p:sldIdLst>
    <p:sldId id="350" r:id="rId5"/>
    <p:sldId id="336" r:id="rId6"/>
    <p:sldId id="337" r:id="rId7"/>
    <p:sldId id="335" r:id="rId8"/>
    <p:sldId id="339" r:id="rId9"/>
    <p:sldId id="340" r:id="rId10"/>
    <p:sldId id="272" r:id="rId11"/>
    <p:sldId id="338" r:id="rId12"/>
    <p:sldId id="303" r:id="rId13"/>
    <p:sldId id="352" r:id="rId14"/>
  </p:sldIdLst>
  <p:sldSz cx="12192000" cy="6858000"/>
  <p:notesSz cx="6858000" cy="9144000"/>
  <p:embeddedFontLst>
    <p:embeddedFont>
      <p:font typeface="Proxima Nova Rg" panose="02000506030000020004" charset="0"/>
      <p:regular r:id="rId16"/>
      <p:bold r:id="rId17"/>
    </p:embeddedFont>
  </p:embeddedFontLst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6" userDrawn="1">
          <p15:clr>
            <a:srgbClr val="A4A3A4"/>
          </p15:clr>
        </p15:guide>
        <p15:guide id="2" pos="32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7045"/>
    <a:srgbClr val="DB5E38"/>
    <a:srgbClr val="ED4AA8"/>
    <a:srgbClr val="E4D9C3"/>
    <a:srgbClr val="6BBAF5"/>
    <a:srgbClr val="9E9CF5"/>
    <a:srgbClr val="F7B5DB"/>
    <a:srgbClr val="D9D6FA"/>
    <a:srgbClr val="F2BA6E"/>
    <a:srgbClr val="BFD6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58338B-6F95-D143-AB44-38E56DCE67D8}" v="324" dt="2024-05-28T10:20:29.4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793" autoAdjust="0"/>
    <p:restoredTop sz="94660"/>
  </p:normalViewPr>
  <p:slideViewPr>
    <p:cSldViewPr snapToGrid="0">
      <p:cViewPr varScale="1">
        <p:scale>
          <a:sx n="77" d="100"/>
          <a:sy n="77" d="100"/>
        </p:scale>
        <p:origin x="509" y="58"/>
      </p:cViewPr>
      <p:guideLst>
        <p:guide orient="horz" pos="436"/>
        <p:guide pos="3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7226F-2BED-2248-ADEF-ED92A431643D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3EE13F-E7C5-B446-9ED5-233B48B03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69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07/06/2024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silhouette-of-grass-during-sunset-CY2sDlYLSuE?utm_content=creditCopyText&amp;utm_medium=referral&amp;utm_source=unsplash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silhouette-of-grass-during-sunset-CY2sDlYLSuE?utm_content=creditCopyText&amp;utm_medium=referral&amp;utm_source=unsplash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group of people sitting on a hill&#10;&#10;Description automatically generated">
            <a:extLst>
              <a:ext uri="{FF2B5EF4-FFF2-40B4-BE49-F238E27FC236}">
                <a16:creationId xmlns:a16="http://schemas.microsoft.com/office/drawing/2014/main" id="{69A2E00C-703B-D69C-52E1-4B9105C28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4877"/>
            <a:ext cx="12192000" cy="5794786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2373" y="4816799"/>
            <a:ext cx="8387255" cy="133176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sz="4800" b="1" dirty="0">
                <a:solidFill>
                  <a:schemeClr val="bg1"/>
                </a:solidFill>
                <a:latin typeface="Proxima Nova Rg" panose="02000506030000020004" pitchFamily="2" charset="0"/>
              </a:rPr>
              <a:t>Recognising when our mental wellbeing is suffering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9AE538-03E2-E155-98A1-8A2FC4CF8B3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5" t="6134" r="-2309" b="6968"/>
          <a:stretch/>
        </p:blipFill>
        <p:spPr>
          <a:xfrm>
            <a:off x="4725822" y="489711"/>
            <a:ext cx="2740356" cy="1076273"/>
          </a:xfrm>
          <a:prstGeom prst="rect">
            <a:avLst/>
          </a:prstGeom>
        </p:spPr>
      </p:pic>
      <p:pic>
        <p:nvPicPr>
          <p:cNvPr id="17" name="Picture 16" descr="A group of people sitting on a hill&#10;&#10;Description automatically generated">
            <a:extLst>
              <a:ext uri="{FF2B5EF4-FFF2-40B4-BE49-F238E27FC236}">
                <a16:creationId xmlns:a16="http://schemas.microsoft.com/office/drawing/2014/main" id="{0D74EBE9-9B87-EF0E-45B1-19BFED0618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000" b="42300" l="621" r="17946">
                        <a14:foregroundMark x1="16761" y1="37500" x2="16761" y2="37500"/>
                        <a14:foregroundMark x1="6264" y1="31100" x2="6264" y2="31100"/>
                        <a14:foregroundMark x1="3837" y1="31100" x2="3837" y2="31100"/>
                        <a14:foregroundMark x1="621" y1="30800" x2="621" y2="30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891" r="80002" b="55470"/>
          <a:stretch/>
        </p:blipFill>
        <p:spPr>
          <a:xfrm>
            <a:off x="-2" y="104460"/>
            <a:ext cx="3204354" cy="1956663"/>
          </a:xfrm>
          <a:prstGeom prst="rect">
            <a:avLst/>
          </a:prstGeom>
        </p:spPr>
      </p:pic>
      <p:pic>
        <p:nvPicPr>
          <p:cNvPr id="19" name="Picture 18" descr="A group of people sitting on a hill&#10;&#10;Description automatically generated">
            <a:extLst>
              <a:ext uri="{FF2B5EF4-FFF2-40B4-BE49-F238E27FC236}">
                <a16:creationId xmlns:a16="http://schemas.microsoft.com/office/drawing/2014/main" id="{A2642A29-5E22-0CC1-C4B7-45CCD803260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500" b="42400" l="81095" r="99831">
                        <a14:foregroundMark x1="81095" y1="28200" x2="81095" y2="28200"/>
                        <a14:foregroundMark x1="90688" y1="30600" x2="90688" y2="30600"/>
                        <a14:foregroundMark x1="97630" y1="39700" x2="97630" y2="39700"/>
                        <a14:foregroundMark x1="99097" y1="39700" x2="99097" y2="39700"/>
                        <a14:foregroundMark x1="99605" y1="39700" x2="99831" y2="39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15" t="23486" b="55391"/>
          <a:stretch/>
        </p:blipFill>
        <p:spPr>
          <a:xfrm>
            <a:off x="8835341" y="283142"/>
            <a:ext cx="3356659" cy="1972589"/>
          </a:xfrm>
          <a:prstGeom prst="rect">
            <a:avLst/>
          </a:prstGeom>
        </p:spPr>
      </p:pic>
      <p:sp>
        <p:nvSpPr>
          <p:cNvPr id="20" name="Subtitle 2">
            <a:extLst>
              <a:ext uri="{FF2B5EF4-FFF2-40B4-BE49-F238E27FC236}">
                <a16:creationId xmlns:a16="http://schemas.microsoft.com/office/drawing/2014/main" id="{1B55E687-0E60-6332-86DB-477D79AE2253}"/>
              </a:ext>
            </a:extLst>
          </p:cNvPr>
          <p:cNvSpPr txBox="1">
            <a:spLocks/>
          </p:cNvSpPr>
          <p:nvPr/>
        </p:nvSpPr>
        <p:spPr>
          <a:xfrm>
            <a:off x="4545957" y="6068105"/>
            <a:ext cx="3100086" cy="4535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rgbClr val="F5E8C9"/>
                </a:solidFill>
                <a:latin typeface="Proxima Nova Rg" panose="02000506030000020004" pitchFamily="2" charset="0"/>
              </a:rPr>
              <a:t>Lesson 9</a:t>
            </a:r>
          </a:p>
        </p:txBody>
      </p:sp>
    </p:spTree>
    <p:extLst>
      <p:ext uri="{BB962C8B-B14F-4D97-AF65-F5344CB8AC3E}">
        <p14:creationId xmlns:p14="http://schemas.microsoft.com/office/powerpoint/2010/main" val="2407584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and white sign with grey text&#10;&#10;Description automatically generated">
            <a:extLst>
              <a:ext uri="{FF2B5EF4-FFF2-40B4-BE49-F238E27FC236}">
                <a16:creationId xmlns:a16="http://schemas.microsoft.com/office/drawing/2014/main" id="{A50D7C69-F380-C467-4B64-E842B01A69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"/>
          <a:stretch/>
        </p:blipFill>
        <p:spPr>
          <a:xfrm>
            <a:off x="2760008" y="1881093"/>
            <a:ext cx="6671983" cy="3095813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839E3F3C-3920-A634-6AF9-010FA8021A24}"/>
              </a:ext>
            </a:extLst>
          </p:cNvPr>
          <p:cNvSpPr/>
          <p:nvPr/>
        </p:nvSpPr>
        <p:spPr>
          <a:xfrm rot="16200000">
            <a:off x="10933936" y="2506427"/>
            <a:ext cx="1122702" cy="1043319"/>
          </a:xfrm>
          <a:prstGeom prst="rtTriangle">
            <a:avLst/>
          </a:prstGeom>
          <a:solidFill>
            <a:srgbClr val="6B8A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26">
            <a:extLst>
              <a:ext uri="{FF2B5EF4-FFF2-40B4-BE49-F238E27FC236}">
                <a16:creationId xmlns:a16="http://schemas.microsoft.com/office/drawing/2014/main" id="{F826CE8F-025A-2783-F699-11FB69A7922D}"/>
              </a:ext>
            </a:extLst>
          </p:cNvPr>
          <p:cNvSpPr/>
          <p:nvPr/>
        </p:nvSpPr>
        <p:spPr>
          <a:xfrm rot="16200000">
            <a:off x="10174129" y="4881840"/>
            <a:ext cx="1856935" cy="1781974"/>
          </a:xfrm>
          <a:prstGeom prst="rtTriangle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Triangle 28">
            <a:extLst>
              <a:ext uri="{FF2B5EF4-FFF2-40B4-BE49-F238E27FC236}">
                <a16:creationId xmlns:a16="http://schemas.microsoft.com/office/drawing/2014/main" id="{3976FB29-40FE-039A-298C-86F04FABDA40}"/>
              </a:ext>
            </a:extLst>
          </p:cNvPr>
          <p:cNvSpPr/>
          <p:nvPr/>
        </p:nvSpPr>
        <p:spPr>
          <a:xfrm rot="5400000">
            <a:off x="160936" y="223776"/>
            <a:ext cx="1856935" cy="1781974"/>
          </a:xfrm>
          <a:prstGeom prst="rtTriangle">
            <a:avLst/>
          </a:prstGeom>
          <a:solidFill>
            <a:srgbClr val="ED4AA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FF7D8BE-FA90-CF30-4459-8BEF33A77103}"/>
              </a:ext>
            </a:extLst>
          </p:cNvPr>
          <p:cNvSpPr/>
          <p:nvPr/>
        </p:nvSpPr>
        <p:spPr>
          <a:xfrm rot="2700000">
            <a:off x="697473" y="2101208"/>
            <a:ext cx="1062803" cy="106280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6BBA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1">
            <a:extLst>
              <a:ext uri="{FF2B5EF4-FFF2-40B4-BE49-F238E27FC236}">
                <a16:creationId xmlns:a16="http://schemas.microsoft.com/office/drawing/2014/main" id="{46D6BEA6-55A3-C170-269B-2E4A1D8489BB}"/>
              </a:ext>
            </a:extLst>
          </p:cNvPr>
          <p:cNvSpPr/>
          <p:nvPr/>
        </p:nvSpPr>
        <p:spPr>
          <a:xfrm rot="5400000">
            <a:off x="8758997" y="5638492"/>
            <a:ext cx="1062803" cy="106280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C2E3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1">
            <a:extLst>
              <a:ext uri="{FF2B5EF4-FFF2-40B4-BE49-F238E27FC236}">
                <a16:creationId xmlns:a16="http://schemas.microsoft.com/office/drawing/2014/main" id="{B5B7921B-1CFB-C14C-BDE9-9EC39D56529D}"/>
              </a:ext>
            </a:extLst>
          </p:cNvPr>
          <p:cNvSpPr/>
          <p:nvPr/>
        </p:nvSpPr>
        <p:spPr>
          <a:xfrm rot="16200000">
            <a:off x="10211609" y="4503257"/>
            <a:ext cx="682207" cy="682207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2BA6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1">
            <a:extLst>
              <a:ext uri="{FF2B5EF4-FFF2-40B4-BE49-F238E27FC236}">
                <a16:creationId xmlns:a16="http://schemas.microsoft.com/office/drawing/2014/main" id="{EE50A1EE-3A0A-CE6F-3A26-EAA57F075058}"/>
              </a:ext>
            </a:extLst>
          </p:cNvPr>
          <p:cNvSpPr/>
          <p:nvPr/>
        </p:nvSpPr>
        <p:spPr>
          <a:xfrm rot="13500000">
            <a:off x="10179265" y="-565221"/>
            <a:ext cx="1503032" cy="1503032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D9D6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1">
            <a:extLst>
              <a:ext uri="{FF2B5EF4-FFF2-40B4-BE49-F238E27FC236}">
                <a16:creationId xmlns:a16="http://schemas.microsoft.com/office/drawing/2014/main" id="{B9BCD640-FD2F-7EDF-2DE4-BB003CD65B3E}"/>
              </a:ext>
            </a:extLst>
          </p:cNvPr>
          <p:cNvSpPr/>
          <p:nvPr/>
        </p:nvSpPr>
        <p:spPr>
          <a:xfrm rot="5400000">
            <a:off x="2293306" y="186295"/>
            <a:ext cx="1169421" cy="1169421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5E8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1">
            <a:extLst>
              <a:ext uri="{FF2B5EF4-FFF2-40B4-BE49-F238E27FC236}">
                <a16:creationId xmlns:a16="http://schemas.microsoft.com/office/drawing/2014/main" id="{68356DA5-BE54-1088-67D9-951C8F991835}"/>
              </a:ext>
            </a:extLst>
          </p:cNvPr>
          <p:cNvSpPr/>
          <p:nvPr/>
        </p:nvSpPr>
        <p:spPr>
          <a:xfrm rot="16200000">
            <a:off x="211080" y="3248334"/>
            <a:ext cx="682207" cy="682207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9E9C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1">
            <a:extLst>
              <a:ext uri="{FF2B5EF4-FFF2-40B4-BE49-F238E27FC236}">
                <a16:creationId xmlns:a16="http://schemas.microsoft.com/office/drawing/2014/main" id="{2F28ADAD-970B-DB0F-C5F6-A0FA31B8A345}"/>
              </a:ext>
            </a:extLst>
          </p:cNvPr>
          <p:cNvSpPr/>
          <p:nvPr/>
        </p:nvSpPr>
        <p:spPr>
          <a:xfrm rot="8100000">
            <a:off x="814061" y="3875194"/>
            <a:ext cx="1085463" cy="108546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7B5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1">
            <a:extLst>
              <a:ext uri="{FF2B5EF4-FFF2-40B4-BE49-F238E27FC236}">
                <a16:creationId xmlns:a16="http://schemas.microsoft.com/office/drawing/2014/main" id="{8A34CA66-76E0-4423-A553-903FF296E810}"/>
              </a:ext>
            </a:extLst>
          </p:cNvPr>
          <p:cNvSpPr/>
          <p:nvPr/>
        </p:nvSpPr>
        <p:spPr>
          <a:xfrm rot="18900000">
            <a:off x="2674428" y="5042592"/>
            <a:ext cx="317163" cy="31716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BFD6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1">
            <a:extLst>
              <a:ext uri="{FF2B5EF4-FFF2-40B4-BE49-F238E27FC236}">
                <a16:creationId xmlns:a16="http://schemas.microsoft.com/office/drawing/2014/main" id="{52EA0CD4-C46B-9DCE-114A-875301183113}"/>
              </a:ext>
            </a:extLst>
          </p:cNvPr>
          <p:cNvSpPr/>
          <p:nvPr/>
        </p:nvSpPr>
        <p:spPr>
          <a:xfrm rot="8100000">
            <a:off x="10084244" y="1971895"/>
            <a:ext cx="317163" cy="31716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2B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899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5D1FC27-C5E2-0F56-EC9A-406DE2966F69}"/>
              </a:ext>
            </a:extLst>
          </p:cNvPr>
          <p:cNvSpPr/>
          <p:nvPr/>
        </p:nvSpPr>
        <p:spPr>
          <a:xfrm>
            <a:off x="7697928" y="2207445"/>
            <a:ext cx="3947886" cy="3030065"/>
          </a:xfrm>
          <a:prstGeom prst="roundRect">
            <a:avLst>
              <a:gd name="adj" fmla="val 3216"/>
            </a:avLst>
          </a:prstGeom>
          <a:solidFill>
            <a:srgbClr val="C2E3FA"/>
          </a:solidFill>
          <a:ln>
            <a:solidFill>
              <a:srgbClr val="6BBA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799984-4409-1AE8-09C7-CB75F7D0F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658" y="392021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Knowledge and awareness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1CE32-AA9D-BD64-54B3-7C07FBB76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658" y="1946648"/>
            <a:ext cx="6553200" cy="40059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Knowing all about mental health and ill health enables us to identify difficulties that we or others may be experiencing.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It's important to be able to recognise when something may be having a negative effect on our own or another person's mental wellbeing.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It's useful to be able to identify the triggers but also to spot the symptoms.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E8A2A0-FB3E-D4A2-6842-AA240E97C4C7}"/>
              </a:ext>
            </a:extLst>
          </p:cNvPr>
          <p:cNvSpPr txBox="1"/>
          <p:nvPr/>
        </p:nvSpPr>
        <p:spPr>
          <a:xfrm>
            <a:off x="8182681" y="2568316"/>
            <a:ext cx="297838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 dirty="0">
                <a:latin typeface="Proxima Nova Rg" panose="02000506030000020004" pitchFamily="2" charset="0"/>
              </a:rPr>
              <a:t>What signs could there be that a person is struggling with their mental health or wellbeing?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98CE6D-693D-233D-1763-6320D03C869F}"/>
              </a:ext>
            </a:extLst>
          </p:cNvPr>
          <p:cNvSpPr/>
          <p:nvPr/>
        </p:nvSpPr>
        <p:spPr>
          <a:xfrm>
            <a:off x="838200" y="12994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-up of a magnifying glass&#10;&#10;Description automatically generated">
            <a:extLst>
              <a:ext uri="{FF2B5EF4-FFF2-40B4-BE49-F238E27FC236}">
                <a16:creationId xmlns:a16="http://schemas.microsoft.com/office/drawing/2014/main" id="{354CC1A5-C215-92AD-A6D5-B8FEE23AA7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821" y="1012966"/>
            <a:ext cx="1308100" cy="1638300"/>
          </a:xfrm>
          <a:prstGeom prst="rect">
            <a:avLst/>
          </a:prstGeom>
        </p:spPr>
      </p:pic>
      <p:pic>
        <p:nvPicPr>
          <p:cNvPr id="9" name="Picture 8" descr="A blue triangle with black background&#10;&#10;Description automatically generated">
            <a:extLst>
              <a:ext uri="{FF2B5EF4-FFF2-40B4-BE49-F238E27FC236}">
                <a16:creationId xmlns:a16="http://schemas.microsoft.com/office/drawing/2014/main" id="{EFE0C383-0530-E24D-045D-E004D87A12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193468" y="423507"/>
            <a:ext cx="1337855" cy="755850"/>
          </a:xfrm>
          <a:prstGeom prst="rect">
            <a:avLst/>
          </a:prstGeom>
        </p:spPr>
      </p:pic>
      <p:pic>
        <p:nvPicPr>
          <p:cNvPr id="10" name="Picture 9" descr="A green triangle on a black background&#10;&#10;Description automatically generated">
            <a:extLst>
              <a:ext uri="{FF2B5EF4-FFF2-40B4-BE49-F238E27FC236}">
                <a16:creationId xmlns:a16="http://schemas.microsoft.com/office/drawing/2014/main" id="{6018A4FE-EFD6-B444-6B21-9321DCF25C4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8251" y="-84637"/>
            <a:ext cx="112395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622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E7471-8EC8-E00C-EBE6-849DF2CD1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440" y="340317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Spotting the signs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8A10B-FC0C-6557-F86C-9D778B206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440" y="2077005"/>
            <a:ext cx="5808407" cy="37614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Mental health challenges and poor mental wellbeing can be more difficult to recognise than physical health or wellbeing issues.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Read through the short piece of fiction and highlight words or phrases in the text that you think could be signs that a person might be struggling with their mental health or wellbeing.</a:t>
            </a:r>
          </a:p>
        </p:txBody>
      </p:sp>
      <p:pic>
        <p:nvPicPr>
          <p:cNvPr id="5" name="Picture 4" descr="A close-up of a paper&#10;&#10;Description automatically generated">
            <a:extLst>
              <a:ext uri="{FF2B5EF4-FFF2-40B4-BE49-F238E27FC236}">
                <a16:creationId xmlns:a16="http://schemas.microsoft.com/office/drawing/2014/main" id="{E66CF1B1-5DFD-C2A0-7EDA-76E8FB3BBA5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25470">
            <a:off x="7270058" y="605543"/>
            <a:ext cx="3988426" cy="5646913"/>
          </a:xfrm>
          <a:prstGeom prst="rect">
            <a:avLst/>
          </a:prstGeom>
          <a:effectLst>
            <a:outerShdw blurRad="330200" dist="38100" dir="2700000" algn="tl" rotWithShape="0">
              <a:prstClr val="black">
                <a:alpha val="47000"/>
              </a:prst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36DB71D-35C2-2A13-3B87-7850C0C75946}"/>
              </a:ext>
            </a:extLst>
          </p:cNvPr>
          <p:cNvSpPr/>
          <p:nvPr/>
        </p:nvSpPr>
        <p:spPr>
          <a:xfrm>
            <a:off x="838200" y="12994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49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9FF2-6477-8B86-FAFF-1AA5608C6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80" y="323418"/>
            <a:ext cx="4849762" cy="133785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Are you OK?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6A141-B7FD-B135-893F-B9CFC34A9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080" y="2115403"/>
            <a:ext cx="4649746" cy="36757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It's not always possible to spot the signs so it's really important to check in with your friends and to create a safe space for them to open up.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latin typeface="Proxima Nova Rg" panose="02000506030000020004" pitchFamily="2" charset="0"/>
              </a:rPr>
              <a:t>Let's take a look at some top tips for starting a conversation with a friend to see how they're feeling.</a:t>
            </a:r>
            <a:endParaRPr lang="en-GB" sz="2400" dirty="0">
              <a:latin typeface="Proxima Nova Rg" panose="02000506030000020004" pitchFamily="2" charset="0"/>
            </a:endParaRPr>
          </a:p>
        </p:txBody>
      </p:sp>
      <p:pic>
        <p:nvPicPr>
          <p:cNvPr id="5" name="Picture 4" descr="A person and person looking at each other&#10;&#10;Description automatically generated">
            <a:extLst>
              <a:ext uri="{FF2B5EF4-FFF2-40B4-BE49-F238E27FC236}">
                <a16:creationId xmlns:a16="http://schemas.microsoft.com/office/drawing/2014/main" id="{28DA397A-F561-4AAB-4A4A-921C83A125E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5278612" y="-11433"/>
            <a:ext cx="6913387" cy="688086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2F1076-A31F-389A-3C87-A9F366C9F7B5}"/>
              </a:ext>
            </a:extLst>
          </p:cNvPr>
          <p:cNvSpPr/>
          <p:nvPr/>
        </p:nvSpPr>
        <p:spPr>
          <a:xfrm>
            <a:off x="838200" y="12994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black and pink background&#10;&#10;Description automatically generated">
            <a:extLst>
              <a:ext uri="{FF2B5EF4-FFF2-40B4-BE49-F238E27FC236}">
                <a16:creationId xmlns:a16="http://schemas.microsoft.com/office/drawing/2014/main" id="{643E13D2-E927-E4AF-DE4F-46B793490C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2268709" y="6039048"/>
            <a:ext cx="2811233" cy="830381"/>
          </a:xfrm>
          <a:prstGeom prst="rect">
            <a:avLst/>
          </a:prstGeom>
        </p:spPr>
      </p:pic>
      <p:pic>
        <p:nvPicPr>
          <p:cNvPr id="9" name="Picture 8" descr="A blue triangle with black background&#10;&#10;Description automatically generated">
            <a:extLst>
              <a:ext uri="{FF2B5EF4-FFF2-40B4-BE49-F238E27FC236}">
                <a16:creationId xmlns:a16="http://schemas.microsoft.com/office/drawing/2014/main" id="{C856A435-B474-A6CF-76F1-932E05B4041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512" y="-60891"/>
            <a:ext cx="1044066" cy="58986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1A5F907-D415-7657-C330-24022E8A9D1E}"/>
              </a:ext>
            </a:extLst>
          </p:cNvPr>
          <p:cNvSpPr txBox="1"/>
          <p:nvPr/>
        </p:nvSpPr>
        <p:spPr>
          <a:xfrm>
            <a:off x="10997441" y="0"/>
            <a:ext cx="1194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</a:rPr>
              <a:t>Photo from </a:t>
            </a:r>
            <a:r>
              <a:rPr lang="en-GB" sz="1000" u="sng" dirty="0">
                <a:solidFill>
                  <a:srgbClr val="FDECB4"/>
                </a:solidFill>
                <a:latin typeface="Proxima Nova Rg" panose="02000506030000020004" pitchFamily="2" charset="0"/>
              </a:rPr>
              <a:t>Canva</a:t>
            </a:r>
            <a:endParaRPr lang="en-US" sz="1000" u="sng" dirty="0">
              <a:solidFill>
                <a:srgbClr val="FDECB4"/>
              </a:solidFill>
              <a:latin typeface="Proxima Nova Rg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2431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D9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517F5-9E93-FA37-0C9C-524CCFFB0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571" y="249004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Starting the conversation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4848F-4B59-361E-876C-5FF1CD08C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571" y="1456836"/>
            <a:ext cx="4825182" cy="102066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GB" sz="2000" b="1" dirty="0">
                <a:latin typeface="Proxima Nova Rg" panose="02000506030000020004" pitchFamily="2" charset="0"/>
              </a:rPr>
              <a:t>Timing is everything</a:t>
            </a:r>
          </a:p>
          <a:p>
            <a:pPr marL="0" indent="0">
              <a:buNone/>
            </a:pPr>
            <a:r>
              <a:rPr lang="en-GB" sz="2000" dirty="0">
                <a:latin typeface="Proxima Nova Rg" panose="02000506030000020004" pitchFamily="2" charset="0"/>
              </a:rPr>
              <a:t>Think about whether now is the best time to have this chat.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6BD198C-F298-E996-0E9C-378991A05B69}"/>
              </a:ext>
            </a:extLst>
          </p:cNvPr>
          <p:cNvGrpSpPr/>
          <p:nvPr/>
        </p:nvGrpSpPr>
        <p:grpSpPr>
          <a:xfrm>
            <a:off x="2532070" y="1789393"/>
            <a:ext cx="2820629" cy="2224476"/>
            <a:chOff x="2386516" y="1999140"/>
            <a:chExt cx="2820629" cy="2224476"/>
          </a:xfrm>
        </p:grpSpPr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94BCDA37-CBD7-7425-225A-DBECC44A537A}"/>
                </a:ext>
              </a:extLst>
            </p:cNvPr>
            <p:cNvSpPr/>
            <p:nvPr/>
          </p:nvSpPr>
          <p:spPr>
            <a:xfrm rot="2537505">
              <a:off x="2537263" y="1999140"/>
              <a:ext cx="2364671" cy="2224476"/>
            </a:xfrm>
            <a:custGeom>
              <a:avLst/>
              <a:gdLst>
                <a:gd name="connsiteX0" fmla="*/ 1006676 w 2805704"/>
                <a:gd name="connsiteY0" fmla="*/ 863855 h 2598745"/>
                <a:gd name="connsiteX1" fmla="*/ 2748219 w 2805704"/>
                <a:gd name="connsiteY1" fmla="*/ 75537 h 2598745"/>
                <a:gd name="connsiteX2" fmla="*/ 2291572 w 2805704"/>
                <a:gd name="connsiteY2" fmla="*/ 1224293 h 2598745"/>
                <a:gd name="connsiteX3" fmla="*/ 2267370 w 2805704"/>
                <a:gd name="connsiteY3" fmla="*/ 1251201 h 2598745"/>
                <a:gd name="connsiteX4" fmla="*/ 2015397 w 2805704"/>
                <a:gd name="connsiteY4" fmla="*/ 2131959 h 2598745"/>
                <a:gd name="connsiteX5" fmla="*/ 1879456 w 2805704"/>
                <a:gd name="connsiteY5" fmla="*/ 1656784 h 2598745"/>
                <a:gd name="connsiteX6" fmla="*/ 1799028 w 2805704"/>
                <a:gd name="connsiteY6" fmla="*/ 1734890 h 2598745"/>
                <a:gd name="connsiteX7" fmla="*/ 57485 w 2805704"/>
                <a:gd name="connsiteY7" fmla="*/ 2523208 h 2598745"/>
                <a:gd name="connsiteX8" fmla="*/ 1006676 w 2805704"/>
                <a:gd name="connsiteY8" fmla="*/ 863855 h 259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5704" h="2598745">
                  <a:moveTo>
                    <a:pt x="1006676" y="863855"/>
                  </a:moveTo>
                  <a:cubicBezTo>
                    <a:pt x="1749701" y="187949"/>
                    <a:pt x="2529417" y="-164993"/>
                    <a:pt x="2748219" y="75537"/>
                  </a:cubicBezTo>
                  <a:cubicBezTo>
                    <a:pt x="2912320" y="255934"/>
                    <a:pt x="2714301" y="718925"/>
                    <a:pt x="2291572" y="1224293"/>
                  </a:cubicBezTo>
                  <a:lnTo>
                    <a:pt x="2267370" y="1251201"/>
                  </a:lnTo>
                  <a:lnTo>
                    <a:pt x="2015397" y="2131959"/>
                  </a:lnTo>
                  <a:lnTo>
                    <a:pt x="1879456" y="1656784"/>
                  </a:lnTo>
                  <a:lnTo>
                    <a:pt x="1799028" y="1734890"/>
                  </a:lnTo>
                  <a:cubicBezTo>
                    <a:pt x="1056002" y="2410796"/>
                    <a:pt x="276287" y="2763738"/>
                    <a:pt x="57485" y="2523208"/>
                  </a:cubicBezTo>
                  <a:cubicBezTo>
                    <a:pt x="-161317" y="2282678"/>
                    <a:pt x="263650" y="1539761"/>
                    <a:pt x="1006676" y="863855"/>
                  </a:cubicBezTo>
                  <a:close/>
                </a:path>
              </a:pathLst>
            </a:custGeom>
            <a:solidFill>
              <a:srgbClr val="D9D6FA"/>
            </a:solidFill>
            <a:ln w="28575">
              <a:solidFill>
                <a:srgbClr val="9E9CF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DEF58FD-4A12-5159-FD21-47285F52D69B}"/>
                </a:ext>
              </a:extLst>
            </p:cNvPr>
            <p:cNvSpPr txBox="1"/>
            <p:nvPr/>
          </p:nvSpPr>
          <p:spPr>
            <a:xfrm>
              <a:off x="2386516" y="2833986"/>
              <a:ext cx="2820629" cy="70788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GB" sz="2000" b="1" dirty="0">
                  <a:latin typeface="Proxima Nova Rg" panose="02000506030000020004" pitchFamily="2" charset="0"/>
                </a:rPr>
                <a:t>Hey, do you have time for a catch-up?</a:t>
              </a:r>
              <a:endParaRPr lang="en-US" sz="2000" b="1" dirty="0">
                <a:latin typeface="Proxima Nova Rg" panose="02000506030000020004" pitchFamily="2" charset="0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B92D358-6442-EC45-F565-3639CC9C68AB}"/>
              </a:ext>
            </a:extLst>
          </p:cNvPr>
          <p:cNvSpPr txBox="1">
            <a:spLocks/>
          </p:cNvSpPr>
          <p:nvPr/>
        </p:nvSpPr>
        <p:spPr>
          <a:xfrm>
            <a:off x="6497775" y="1456836"/>
            <a:ext cx="4825182" cy="10206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b="1" dirty="0">
                <a:latin typeface="Proxima Nova Rg" panose="02000506030000020004" pitchFamily="2" charset="0"/>
              </a:rPr>
              <a:t>Find a quiet place</a:t>
            </a:r>
          </a:p>
          <a:p>
            <a:pPr marL="0" indent="0">
              <a:buNone/>
            </a:pPr>
            <a:r>
              <a:rPr lang="en-GB" sz="2000" dirty="0">
                <a:latin typeface="Proxima Nova Rg" panose="02000506030000020004" pitchFamily="2" charset="0"/>
              </a:rPr>
              <a:t>Have a chat in private, away from distractions.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185C6AA-8830-55B3-157B-9EA6CB708BA1}"/>
              </a:ext>
            </a:extLst>
          </p:cNvPr>
          <p:cNvSpPr txBox="1">
            <a:spLocks/>
          </p:cNvSpPr>
          <p:nvPr/>
        </p:nvSpPr>
        <p:spPr>
          <a:xfrm>
            <a:off x="6497775" y="3879715"/>
            <a:ext cx="4825182" cy="10206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b="1" dirty="0">
                <a:latin typeface="Proxima Nova Rg" panose="02000506030000020004" pitchFamily="2" charset="0"/>
              </a:rPr>
              <a:t>Check in with them</a:t>
            </a:r>
          </a:p>
          <a:p>
            <a:pPr marL="0" indent="0">
              <a:buNone/>
            </a:pPr>
            <a:r>
              <a:rPr lang="en-GB" sz="2000" dirty="0">
                <a:latin typeface="Proxima Nova Rg" panose="02000506030000020004" pitchFamily="2" charset="0"/>
              </a:rPr>
              <a:t>Let them know you've seen a change in their behaviour and that you care.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7C7066F-4D42-9073-171F-4797C8E2CF09}"/>
              </a:ext>
            </a:extLst>
          </p:cNvPr>
          <p:cNvSpPr txBox="1">
            <a:spLocks/>
          </p:cNvSpPr>
          <p:nvPr/>
        </p:nvSpPr>
        <p:spPr>
          <a:xfrm>
            <a:off x="703571" y="3879715"/>
            <a:ext cx="3649768" cy="8363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b="1" dirty="0">
                <a:latin typeface="Proxima Nova Rg" panose="02000506030000020004" pitchFamily="2" charset="0"/>
              </a:rPr>
              <a:t>How to begin your chat</a:t>
            </a:r>
          </a:p>
          <a:p>
            <a:pPr marL="0" indent="0">
              <a:buNone/>
            </a:pPr>
            <a:r>
              <a:rPr lang="en-GB" sz="2000" dirty="0">
                <a:latin typeface="Proxima Nova Rg" panose="02000506030000020004" pitchFamily="2" charset="0"/>
              </a:rPr>
              <a:t>Simply ask how they've been.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11BB3E1-0014-3241-4F50-DF049C82DC96}"/>
              </a:ext>
            </a:extLst>
          </p:cNvPr>
          <p:cNvGrpSpPr/>
          <p:nvPr/>
        </p:nvGrpSpPr>
        <p:grpSpPr>
          <a:xfrm>
            <a:off x="1194613" y="4254800"/>
            <a:ext cx="2903374" cy="2675943"/>
            <a:chOff x="1971567" y="4320070"/>
            <a:chExt cx="2903374" cy="2675943"/>
          </a:xfrm>
        </p:grpSpPr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B42B671F-D547-5626-91E4-2A6AF7BA01DC}"/>
                </a:ext>
              </a:extLst>
            </p:cNvPr>
            <p:cNvSpPr/>
            <p:nvPr/>
          </p:nvSpPr>
          <p:spPr>
            <a:xfrm rot="18776030">
              <a:off x="2118465" y="4239538"/>
              <a:ext cx="2675943" cy="2837008"/>
            </a:xfrm>
            <a:custGeom>
              <a:avLst/>
              <a:gdLst>
                <a:gd name="connsiteX0" fmla="*/ 2248058 w 3384267"/>
                <a:gd name="connsiteY0" fmla="*/ 1276774 h 3587966"/>
                <a:gd name="connsiteX1" fmla="*/ 3289853 w 3384267"/>
                <a:gd name="connsiteY1" fmla="*/ 3511299 h 3587966"/>
                <a:gd name="connsiteX2" fmla="*/ 1801801 w 3384267"/>
                <a:gd name="connsiteY2" fmla="*/ 2939004 h 3587966"/>
                <a:gd name="connsiteX3" fmla="*/ 1739689 w 3384267"/>
                <a:gd name="connsiteY3" fmla="*/ 2884383 h 3587966"/>
                <a:gd name="connsiteX4" fmla="*/ 1610052 w 3384267"/>
                <a:gd name="connsiteY4" fmla="*/ 3337524 h 3587966"/>
                <a:gd name="connsiteX5" fmla="*/ 1390407 w 3384267"/>
                <a:gd name="connsiteY5" fmla="*/ 2569766 h 3587966"/>
                <a:gd name="connsiteX6" fmla="*/ 1302437 w 3384267"/>
                <a:gd name="connsiteY6" fmla="*/ 2484107 h 3587966"/>
                <a:gd name="connsiteX7" fmla="*/ 1136210 w 3384267"/>
                <a:gd name="connsiteY7" fmla="*/ 2311192 h 3587966"/>
                <a:gd name="connsiteX8" fmla="*/ 94414 w 3384267"/>
                <a:gd name="connsiteY8" fmla="*/ 76667 h 3587966"/>
                <a:gd name="connsiteX9" fmla="*/ 2248058 w 3384267"/>
                <a:gd name="connsiteY9" fmla="*/ 1276774 h 3587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84267" h="3587966">
                  <a:moveTo>
                    <a:pt x="2248058" y="1276774"/>
                  </a:moveTo>
                  <a:cubicBezTo>
                    <a:pt x="3130454" y="2225222"/>
                    <a:pt x="3596881" y="3225653"/>
                    <a:pt x="3289853" y="3511299"/>
                  </a:cubicBezTo>
                  <a:cubicBezTo>
                    <a:pt x="3059582" y="3725534"/>
                    <a:pt x="2459641" y="3476858"/>
                    <a:pt x="1801801" y="2939004"/>
                  </a:cubicBezTo>
                  <a:lnTo>
                    <a:pt x="1739689" y="2884383"/>
                  </a:lnTo>
                  <a:lnTo>
                    <a:pt x="1610052" y="3337524"/>
                  </a:lnTo>
                  <a:lnTo>
                    <a:pt x="1390407" y="2569766"/>
                  </a:lnTo>
                  <a:lnTo>
                    <a:pt x="1302437" y="2484107"/>
                  </a:lnTo>
                  <a:cubicBezTo>
                    <a:pt x="1246829" y="2428141"/>
                    <a:pt x="1191360" y="2370470"/>
                    <a:pt x="1136210" y="2311192"/>
                  </a:cubicBezTo>
                  <a:cubicBezTo>
                    <a:pt x="253814" y="1362744"/>
                    <a:pt x="-212614" y="362313"/>
                    <a:pt x="94414" y="76667"/>
                  </a:cubicBezTo>
                  <a:cubicBezTo>
                    <a:pt x="401443" y="-208979"/>
                    <a:pt x="1365662" y="328327"/>
                    <a:pt x="2248058" y="1276774"/>
                  </a:cubicBezTo>
                  <a:close/>
                </a:path>
              </a:pathLst>
            </a:custGeom>
            <a:solidFill>
              <a:srgbClr val="BFD6BD"/>
            </a:solidFill>
            <a:ln w="28575">
              <a:solidFill>
                <a:srgbClr val="59704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5096F91-5798-FAA7-2E16-65E8F54ACAAB}"/>
                </a:ext>
              </a:extLst>
            </p:cNvPr>
            <p:cNvSpPr txBox="1"/>
            <p:nvPr/>
          </p:nvSpPr>
          <p:spPr>
            <a:xfrm>
              <a:off x="1971567" y="5334512"/>
              <a:ext cx="2820629" cy="70788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GB" sz="2000" b="1" dirty="0">
                  <a:latin typeface="Proxima Nova Rg" panose="02000506030000020004" pitchFamily="2" charset="0"/>
                </a:rPr>
                <a:t>How have you been doing?</a:t>
              </a:r>
              <a:endParaRPr lang="en-US" sz="2000" b="1" dirty="0">
                <a:latin typeface="Proxima Nova Rg" panose="02000506030000020004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3E31EB-08C4-071E-D488-F88905E0EE5C}"/>
              </a:ext>
            </a:extLst>
          </p:cNvPr>
          <p:cNvGrpSpPr/>
          <p:nvPr/>
        </p:nvGrpSpPr>
        <p:grpSpPr>
          <a:xfrm>
            <a:off x="7240180" y="2413869"/>
            <a:ext cx="3637464" cy="1529474"/>
            <a:chOff x="7239114" y="2579094"/>
            <a:chExt cx="3637464" cy="1529474"/>
          </a:xfrm>
        </p:grpSpPr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A9DDFA74-68A8-86B3-B3CB-9D0E224590A8}"/>
                </a:ext>
              </a:extLst>
            </p:cNvPr>
            <p:cNvSpPr/>
            <p:nvPr/>
          </p:nvSpPr>
          <p:spPr>
            <a:xfrm>
              <a:off x="7239114" y="2579094"/>
              <a:ext cx="3637464" cy="1529474"/>
            </a:xfrm>
            <a:custGeom>
              <a:avLst/>
              <a:gdLst>
                <a:gd name="connsiteX0" fmla="*/ 1818732 w 3637464"/>
                <a:gd name="connsiteY0" fmla="*/ 0 h 1529474"/>
                <a:gd name="connsiteX1" fmla="*/ 3637464 w 3637464"/>
                <a:gd name="connsiteY1" fmla="*/ 588754 h 1529474"/>
                <a:gd name="connsiteX2" fmla="*/ 2526665 w 3637464"/>
                <a:gd name="connsiteY2" fmla="*/ 1131241 h 1529474"/>
                <a:gd name="connsiteX3" fmla="*/ 2205126 w 3637464"/>
                <a:gd name="connsiteY3" fmla="*/ 1163551 h 1529474"/>
                <a:gd name="connsiteX4" fmla="*/ 2425874 w 3637464"/>
                <a:gd name="connsiteY4" fmla="*/ 1529474 h 1529474"/>
                <a:gd name="connsiteX5" fmla="*/ 1728375 w 3637464"/>
                <a:gd name="connsiteY5" fmla="*/ 1174559 h 1529474"/>
                <a:gd name="connsiteX6" fmla="*/ 1452194 w 3637464"/>
                <a:gd name="connsiteY6" fmla="*/ 1165547 h 1529474"/>
                <a:gd name="connsiteX7" fmla="*/ 0 w 3637464"/>
                <a:gd name="connsiteY7" fmla="*/ 588754 h 1529474"/>
                <a:gd name="connsiteX8" fmla="*/ 1818732 w 3637464"/>
                <a:gd name="connsiteY8" fmla="*/ 0 h 152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7464" h="1529474">
                  <a:moveTo>
                    <a:pt x="1818732" y="0"/>
                  </a:moveTo>
                  <a:cubicBezTo>
                    <a:pt x="2823190" y="0"/>
                    <a:pt x="3637464" y="263594"/>
                    <a:pt x="3637464" y="588754"/>
                  </a:cubicBezTo>
                  <a:cubicBezTo>
                    <a:pt x="3637464" y="832624"/>
                    <a:pt x="3179435" y="1041863"/>
                    <a:pt x="2526665" y="1131241"/>
                  </a:cubicBezTo>
                  <a:lnTo>
                    <a:pt x="2205126" y="1163551"/>
                  </a:lnTo>
                  <a:lnTo>
                    <a:pt x="2425874" y="1529474"/>
                  </a:lnTo>
                  <a:lnTo>
                    <a:pt x="1728375" y="1174559"/>
                  </a:lnTo>
                  <a:lnTo>
                    <a:pt x="1452194" y="1165547"/>
                  </a:lnTo>
                  <a:cubicBezTo>
                    <a:pt x="623429" y="1110648"/>
                    <a:pt x="0" y="873269"/>
                    <a:pt x="0" y="588754"/>
                  </a:cubicBezTo>
                  <a:cubicBezTo>
                    <a:pt x="0" y="263594"/>
                    <a:pt x="814274" y="0"/>
                    <a:pt x="1818732" y="0"/>
                  </a:cubicBezTo>
                  <a:close/>
                </a:path>
              </a:pathLst>
            </a:custGeom>
            <a:solidFill>
              <a:srgbClr val="F7B5DB"/>
            </a:solidFill>
            <a:ln w="28575">
              <a:solidFill>
                <a:srgbClr val="ED4AA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7672298-1080-91B8-0F83-364A4A59244C}"/>
                </a:ext>
              </a:extLst>
            </p:cNvPr>
            <p:cNvSpPr txBox="1"/>
            <p:nvPr/>
          </p:nvSpPr>
          <p:spPr>
            <a:xfrm>
              <a:off x="7445476" y="2867554"/>
              <a:ext cx="3197943" cy="70788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GB" sz="2000" b="1" dirty="0">
                  <a:latin typeface="Proxima Nova Rg" panose="02000506030000020004" pitchFamily="2" charset="0"/>
                </a:rPr>
                <a:t>Shall we find somewhere quiet to chat?</a:t>
              </a:r>
              <a:endParaRPr lang="en-US" sz="2000" b="1" dirty="0">
                <a:latin typeface="Proxima Nova Rg" panose="02000506030000020004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0BFF59F-7969-304C-1A9E-15EF7DAAC47A}"/>
              </a:ext>
            </a:extLst>
          </p:cNvPr>
          <p:cNvGrpSpPr/>
          <p:nvPr/>
        </p:nvGrpSpPr>
        <p:grpSpPr>
          <a:xfrm>
            <a:off x="6727735" y="4549744"/>
            <a:ext cx="4365262" cy="2537749"/>
            <a:chOff x="6796079" y="4539646"/>
            <a:chExt cx="4365262" cy="2537749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7BF6DBE-28C9-6F2C-AA33-854E0A6BFFF9}"/>
                </a:ext>
              </a:extLst>
            </p:cNvPr>
            <p:cNvSpPr/>
            <p:nvPr/>
          </p:nvSpPr>
          <p:spPr>
            <a:xfrm rot="3764592">
              <a:off x="7641492" y="3694233"/>
              <a:ext cx="2537749" cy="4228576"/>
            </a:xfrm>
            <a:custGeom>
              <a:avLst/>
              <a:gdLst>
                <a:gd name="connsiteX0" fmla="*/ 593874 w 2537749"/>
                <a:gd name="connsiteY0" fmla="*/ 1766538 h 4228576"/>
                <a:gd name="connsiteX1" fmla="*/ 2343115 w 2537749"/>
                <a:gd name="connsiteY1" fmla="*/ 29129 h 4228576"/>
                <a:gd name="connsiteX2" fmla="*/ 1943876 w 2537749"/>
                <a:gd name="connsiteY2" fmla="*/ 2462038 h 4228576"/>
                <a:gd name="connsiteX3" fmla="*/ 1713665 w 2537749"/>
                <a:gd name="connsiteY3" fmla="*/ 2875205 h 4228576"/>
                <a:gd name="connsiteX4" fmla="*/ 1709894 w 2537749"/>
                <a:gd name="connsiteY4" fmla="*/ 2881012 h 4228576"/>
                <a:gd name="connsiteX5" fmla="*/ 1471247 w 2537749"/>
                <a:gd name="connsiteY5" fmla="*/ 3715192 h 4228576"/>
                <a:gd name="connsiteX6" fmla="*/ 1374206 w 2537749"/>
                <a:gd name="connsiteY6" fmla="*/ 3375988 h 4228576"/>
                <a:gd name="connsiteX7" fmla="*/ 1227978 w 2537749"/>
                <a:gd name="connsiteY7" fmla="*/ 3568480 h 4228576"/>
                <a:gd name="connsiteX8" fmla="*/ 194634 w 2537749"/>
                <a:gd name="connsiteY8" fmla="*/ 4199447 h 4228576"/>
                <a:gd name="connsiteX9" fmla="*/ 593874 w 2537749"/>
                <a:gd name="connsiteY9" fmla="*/ 1766538 h 422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7749" h="4228576">
                  <a:moveTo>
                    <a:pt x="593874" y="1766538"/>
                  </a:moveTo>
                  <a:cubicBezTo>
                    <a:pt x="1187160" y="614937"/>
                    <a:pt x="1970322" y="-162928"/>
                    <a:pt x="2343115" y="29129"/>
                  </a:cubicBezTo>
                  <a:cubicBezTo>
                    <a:pt x="2715908" y="221186"/>
                    <a:pt x="2537162" y="1310436"/>
                    <a:pt x="1943876" y="2462038"/>
                  </a:cubicBezTo>
                  <a:cubicBezTo>
                    <a:pt x="1869715" y="2605989"/>
                    <a:pt x="1792587" y="2744099"/>
                    <a:pt x="1713665" y="2875205"/>
                  </a:cubicBezTo>
                  <a:lnTo>
                    <a:pt x="1709894" y="2881012"/>
                  </a:lnTo>
                  <a:lnTo>
                    <a:pt x="1471247" y="3715192"/>
                  </a:lnTo>
                  <a:lnTo>
                    <a:pt x="1374206" y="3375988"/>
                  </a:lnTo>
                  <a:lnTo>
                    <a:pt x="1227978" y="3568480"/>
                  </a:lnTo>
                  <a:cubicBezTo>
                    <a:pt x="820925" y="4060642"/>
                    <a:pt x="427629" y="4319483"/>
                    <a:pt x="194634" y="4199447"/>
                  </a:cubicBezTo>
                  <a:cubicBezTo>
                    <a:pt x="-178159" y="4007390"/>
                    <a:pt x="587" y="2918140"/>
                    <a:pt x="593874" y="1766538"/>
                  </a:cubicBezTo>
                  <a:close/>
                </a:path>
              </a:pathLst>
            </a:custGeom>
            <a:solidFill>
              <a:srgbClr val="C2E3FA"/>
            </a:solidFill>
            <a:ln w="28575">
              <a:solidFill>
                <a:srgbClr val="6BBAF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4FBEE3E-3FBF-ED6A-6121-E871D40ADD80}"/>
                </a:ext>
              </a:extLst>
            </p:cNvPr>
            <p:cNvSpPr txBox="1"/>
            <p:nvPr/>
          </p:nvSpPr>
          <p:spPr>
            <a:xfrm>
              <a:off x="6810568" y="5276579"/>
              <a:ext cx="4350773" cy="1015663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GB" sz="2000" b="1" dirty="0">
                  <a:latin typeface="Proxima Nova Rg" panose="02000506030000020004" pitchFamily="2" charset="0"/>
                </a:rPr>
                <a:t>I've noticed that you haven't seemed yourself lately. Is there anything you want to talk about?</a:t>
              </a:r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A8BA428E-3552-BAA1-F725-30B64FECF4B3}"/>
              </a:ext>
            </a:extLst>
          </p:cNvPr>
          <p:cNvSpPr/>
          <p:nvPr/>
        </p:nvSpPr>
        <p:spPr>
          <a:xfrm>
            <a:off x="811365" y="1181147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A black and pink background&#10;&#10;Description automatically generated">
            <a:extLst>
              <a:ext uri="{FF2B5EF4-FFF2-40B4-BE49-F238E27FC236}">
                <a16:creationId xmlns:a16="http://schemas.microsoft.com/office/drawing/2014/main" id="{385FFE4A-CC3D-8C42-C27C-1CDDA1B04A6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70468" y="-16933"/>
            <a:ext cx="2811233" cy="83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854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D9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FB047-E21A-8864-4FC2-E060F45F1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67" y="350434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Keep the conversation going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FA266-2DDB-EDAC-450F-8F50780BD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578"/>
            <a:ext cx="10515600" cy="476343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Wingdings" panose="020B0604020202020204" pitchFamily="34" charset="0"/>
              <a:buChar char="ü"/>
            </a:pPr>
            <a:r>
              <a:rPr lang="en-GB" sz="2400" dirty="0">
                <a:solidFill>
                  <a:srgbClr val="597045"/>
                </a:solidFill>
                <a:latin typeface="Proxima Nova Rg" panose="02000506030000020004" pitchFamily="2" charset="0"/>
              </a:rPr>
              <a:t>  </a:t>
            </a:r>
            <a:r>
              <a:rPr lang="en-GB" sz="2400" dirty="0">
                <a:latin typeface="Proxima Nova Rg" panose="02000506030000020004" pitchFamily="2" charset="0"/>
              </a:rPr>
              <a:t>Show your friend you are actively listening and ask them more about things that have happened and how that's made them feel.</a:t>
            </a:r>
            <a:endParaRPr lang="en-US" sz="2400" dirty="0">
              <a:latin typeface="Proxima Nova Rg" panose="02000506030000020004" pitchFamily="2" charset="0"/>
            </a:endParaRPr>
          </a:p>
          <a:p>
            <a:pPr>
              <a:buFont typeface="Wingdings" panose="020B0604020202020204" pitchFamily="34" charset="0"/>
              <a:buChar char="ü"/>
            </a:pPr>
            <a:endParaRPr lang="en-GB" sz="2400" dirty="0">
              <a:solidFill>
                <a:srgbClr val="597045"/>
              </a:solidFill>
              <a:latin typeface="Proxima Nova Rg" panose="02000506030000020004" pitchFamily="2" charset="0"/>
            </a:endParaRPr>
          </a:p>
          <a:p>
            <a:pPr>
              <a:buFont typeface="Wingdings" panose="020B0604020202020204" pitchFamily="34" charset="0"/>
              <a:buChar char="ü"/>
            </a:pPr>
            <a:r>
              <a:rPr lang="en-GB" sz="2400" dirty="0">
                <a:solidFill>
                  <a:srgbClr val="597045"/>
                </a:solidFill>
                <a:latin typeface="Proxima Nova Rg" panose="02000506030000020004" pitchFamily="2" charset="0"/>
              </a:rPr>
              <a:t>  </a:t>
            </a:r>
            <a:r>
              <a:rPr lang="en-GB" sz="2400" dirty="0">
                <a:latin typeface="Proxima Nova Rg" panose="02000506030000020004" pitchFamily="2" charset="0"/>
              </a:rPr>
              <a:t>Show your friend that you appreciate them sharing their feelings with you and let them know they are brave to do so.</a:t>
            </a:r>
          </a:p>
          <a:p>
            <a:pPr>
              <a:buFont typeface="Wingdings" panose="020B0604020202020204" pitchFamily="34" charset="0"/>
              <a:buChar char="ü"/>
            </a:pPr>
            <a:endParaRPr lang="en-GB" sz="2400" dirty="0">
              <a:solidFill>
                <a:srgbClr val="597045"/>
              </a:solidFill>
              <a:latin typeface="Proxima Nova Rg" panose="02000506030000020004" pitchFamily="2" charset="0"/>
            </a:endParaRPr>
          </a:p>
          <a:p>
            <a:pPr>
              <a:buFont typeface="Wingdings" panose="020B0604020202020204" pitchFamily="34" charset="0"/>
              <a:buChar char="ü"/>
            </a:pPr>
            <a:r>
              <a:rPr lang="en-GB" sz="2400" dirty="0">
                <a:solidFill>
                  <a:srgbClr val="597045"/>
                </a:solidFill>
                <a:latin typeface="Proxima Nova Rg" panose="02000506030000020004" pitchFamily="2" charset="0"/>
              </a:rPr>
              <a:t>  </a:t>
            </a:r>
            <a:r>
              <a:rPr lang="en-GB" sz="2400" dirty="0">
                <a:latin typeface="Proxima Nova Rg" panose="02000506030000020004" pitchFamily="2" charset="0"/>
              </a:rPr>
              <a:t>Listen but don’t try to fix things for your friend. It's unlikely you'll have answers or solutions but let them know you're here if they need to chat.</a:t>
            </a:r>
          </a:p>
          <a:p>
            <a:pPr>
              <a:buFont typeface="Wingdings" panose="020B0604020202020204" pitchFamily="34" charset="0"/>
              <a:buChar char="ü"/>
            </a:pPr>
            <a:endParaRPr lang="en-GB" sz="2400" dirty="0">
              <a:solidFill>
                <a:srgbClr val="597045"/>
              </a:solidFill>
              <a:latin typeface="Proxima Nova Rg" panose="02000506030000020004" pitchFamily="2" charset="0"/>
            </a:endParaRPr>
          </a:p>
          <a:p>
            <a:pPr>
              <a:buFont typeface="Wingdings" panose="020B0604020202020204" pitchFamily="34" charset="0"/>
              <a:buChar char="ü"/>
            </a:pPr>
            <a:r>
              <a:rPr lang="en-GB" sz="2400" dirty="0">
                <a:solidFill>
                  <a:srgbClr val="597045"/>
                </a:solidFill>
                <a:latin typeface="Proxima Nova Rg" panose="02000506030000020004" pitchFamily="2" charset="0"/>
              </a:rPr>
              <a:t> </a:t>
            </a:r>
            <a:r>
              <a:rPr lang="en-GB" sz="2400" dirty="0">
                <a:latin typeface="Proxima Nova Rg" panose="02000506030000020004" pitchFamily="2" charset="0"/>
              </a:rPr>
              <a:t>Remind your friend that there are organisations and resources out there      that they might find useful. See if they want your help to access more  support.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335CFD-95CF-6809-750D-B1F51006E466}"/>
              </a:ext>
            </a:extLst>
          </p:cNvPr>
          <p:cNvSpPr/>
          <p:nvPr/>
        </p:nvSpPr>
        <p:spPr>
          <a:xfrm>
            <a:off x="838200" y="12994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reen triangle on a black background&#10;&#10;Description automatically generated">
            <a:extLst>
              <a:ext uri="{FF2B5EF4-FFF2-40B4-BE49-F238E27FC236}">
                <a16:creationId xmlns:a16="http://schemas.microsoft.com/office/drawing/2014/main" id="{3A87977B-F9DA-AD09-9298-83E7B1A63D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8251" y="-84637"/>
            <a:ext cx="1123950" cy="635000"/>
          </a:xfrm>
          <a:prstGeom prst="rect">
            <a:avLst/>
          </a:prstGeom>
        </p:spPr>
      </p:pic>
      <p:pic>
        <p:nvPicPr>
          <p:cNvPr id="7" name="Picture 6" descr="A purple triangle on a black background&#10;&#10;Description automatically generated">
            <a:extLst>
              <a:ext uri="{FF2B5EF4-FFF2-40B4-BE49-F238E27FC236}">
                <a16:creationId xmlns:a16="http://schemas.microsoft.com/office/drawing/2014/main" id="{2BC543D3-CCA9-8391-FD03-D247AF9625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217366" y="405602"/>
            <a:ext cx="1325564" cy="74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920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D9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C1215B3-0BB0-37CB-8E31-9E751A5BC9A0}"/>
              </a:ext>
            </a:extLst>
          </p:cNvPr>
          <p:cNvSpPr/>
          <p:nvPr/>
        </p:nvSpPr>
        <p:spPr>
          <a:xfrm>
            <a:off x="7687733" y="499533"/>
            <a:ext cx="3454401" cy="2929467"/>
          </a:xfrm>
          <a:prstGeom prst="roundRect">
            <a:avLst>
              <a:gd name="adj" fmla="val 3216"/>
            </a:avLst>
          </a:prstGeom>
          <a:solidFill>
            <a:srgbClr val="BFD6BD"/>
          </a:solidFill>
          <a:ln>
            <a:solidFill>
              <a:srgbClr val="5970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68670D-FB96-929F-3BA6-7E87C0219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468" y="389451"/>
            <a:ext cx="2531532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Am I OK?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8F793-0111-EA5A-68CB-F3DFDBF76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468" y="2166560"/>
            <a:ext cx="5731932" cy="3844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Supporting someone else can be difficult. And checking in with ourselves is sometimes even harder than checking in with someone else. 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If we're going through a difficult time, we might distract ourselves and focus on other people instead of stopping to focus on how we're feeling. But avoiding difficulties rarely makes them go away.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AE8ED4-A99D-3D85-05C6-9B09C285196F}"/>
              </a:ext>
            </a:extLst>
          </p:cNvPr>
          <p:cNvSpPr txBox="1"/>
          <p:nvPr/>
        </p:nvSpPr>
        <p:spPr>
          <a:xfrm>
            <a:off x="8111343" y="998247"/>
            <a:ext cx="2573591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hangingPunct="0"/>
            <a:r>
              <a:rPr lang="en-GB" sz="2400" b="1" dirty="0">
                <a:latin typeface="Proxima Nova Rg" panose="02000506030000020004" pitchFamily="2" charset="0"/>
                <a:cs typeface="Segoe UI"/>
              </a:rPr>
              <a:t>​Let's practise a mindfulness </a:t>
            </a:r>
          </a:p>
          <a:p>
            <a:pPr hangingPunct="0"/>
            <a:r>
              <a:rPr lang="en-GB" sz="2400" b="1" dirty="0">
                <a:latin typeface="Proxima Nova Rg" panose="02000506030000020004" pitchFamily="2" charset="0"/>
                <a:cs typeface="Segoe UI"/>
              </a:rPr>
              <a:t>technique now to check in with ourselves.</a:t>
            </a:r>
            <a:endParaRPr lang="en-US" sz="2400" b="1" dirty="0">
              <a:latin typeface="Proxima Nova Rg" panose="0200050603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447EC5-195E-B86C-3FDD-47617D7CF2FA}"/>
              </a:ext>
            </a:extLst>
          </p:cNvPr>
          <p:cNvSpPr/>
          <p:nvPr/>
        </p:nvSpPr>
        <p:spPr>
          <a:xfrm>
            <a:off x="838200" y="12994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sitting next to a pile of colorful shapes&#10;&#10;Description automatically generated">
            <a:extLst>
              <a:ext uri="{FF2B5EF4-FFF2-40B4-BE49-F238E27FC236}">
                <a16:creationId xmlns:a16="http://schemas.microsoft.com/office/drawing/2014/main" id="{B57031F4-8909-542F-1C22-17BE5AC25C8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2768600"/>
            <a:ext cx="5524500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592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view of a mountain range&#10;&#10;Description automatically generated">
            <a:extLst>
              <a:ext uri="{FF2B5EF4-FFF2-40B4-BE49-F238E27FC236}">
                <a16:creationId xmlns:a16="http://schemas.microsoft.com/office/drawing/2014/main" id="{A08E365E-8083-7E21-3EBC-D6C5B34D239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0371"/>
            <a:ext cx="12192000" cy="68883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30ED88-79DD-A8AE-86FD-2FBCDBB46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1" y="326361"/>
            <a:ext cx="3022599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Body scan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E0509C8-6D1B-8037-F42D-B690624EC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02723"/>
            <a:ext cx="10515600" cy="4913229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457200" indent="-457200">
              <a:lnSpc>
                <a:spcPct val="120000"/>
              </a:lnSpc>
            </a:pPr>
            <a:r>
              <a:rPr lang="en-GB" sz="2500" dirty="0">
                <a:latin typeface="Proxima Nova Rg" panose="02000506030000020004" pitchFamily="2" charset="0"/>
              </a:rPr>
              <a:t>Get comfortable and close your eyes if you wish to.</a:t>
            </a:r>
          </a:p>
          <a:p>
            <a:pPr marL="457200" indent="-457200">
              <a:lnSpc>
                <a:spcPct val="120000"/>
              </a:lnSpc>
            </a:pPr>
            <a:r>
              <a:rPr lang="en-GB" sz="2500" dirty="0">
                <a:latin typeface="Proxima Nova Rg" panose="02000506030000020004" pitchFamily="2" charset="0"/>
              </a:rPr>
              <a:t>Relax your shoulders and focus on breathing slowly and deeply.</a:t>
            </a:r>
          </a:p>
          <a:p>
            <a:pPr marL="457200" indent="-457200">
              <a:lnSpc>
                <a:spcPct val="120000"/>
              </a:lnSpc>
            </a:pPr>
            <a:r>
              <a:rPr lang="en-GB" sz="2500" dirty="0">
                <a:latin typeface="Proxima Nova Rg" panose="02000506030000020004" pitchFamily="2" charset="0"/>
              </a:rPr>
              <a:t>Concentrate on one body part at a time and notice any sensations you can feel.</a:t>
            </a:r>
          </a:p>
          <a:p>
            <a:pPr marL="457200" indent="-457200">
              <a:lnSpc>
                <a:spcPct val="120000"/>
              </a:lnSpc>
            </a:pPr>
            <a:r>
              <a:rPr lang="en-GB" sz="2500" dirty="0">
                <a:latin typeface="Proxima Nova Rg" panose="02000506030000020004" pitchFamily="2" charset="0"/>
              </a:rPr>
              <a:t>These sensations might be temperature, pressure, discomfort, tingling, tightness, or other sensations.</a:t>
            </a:r>
          </a:p>
          <a:p>
            <a:pPr marL="457200" indent="-457200">
              <a:lnSpc>
                <a:spcPct val="120000"/>
              </a:lnSpc>
            </a:pPr>
            <a:r>
              <a:rPr lang="en-GB" sz="2500" dirty="0">
                <a:latin typeface="Proxima Nova Rg" panose="02000506030000020004" pitchFamily="2" charset="0"/>
              </a:rPr>
              <a:t>Start at your feet , then gradually move up the body.</a:t>
            </a:r>
          </a:p>
          <a:p>
            <a:pPr marL="457200" indent="-457200">
              <a:lnSpc>
                <a:spcPct val="120000"/>
              </a:lnSpc>
            </a:pPr>
            <a:r>
              <a:rPr lang="en-GB" sz="2500" dirty="0">
                <a:latin typeface="Proxima Nova Rg" panose="02000506030000020004" pitchFamily="2" charset="0"/>
              </a:rPr>
              <a:t>You might focus on one side of your body first, then the other.</a:t>
            </a:r>
          </a:p>
          <a:p>
            <a:pPr marL="457200" indent="-457200">
              <a:lnSpc>
                <a:spcPct val="120000"/>
              </a:lnSpc>
            </a:pPr>
            <a:r>
              <a:rPr lang="en-GB" sz="2500" dirty="0">
                <a:latin typeface="Proxima Nova Rg" panose="02000506030000020004" pitchFamily="2" charset="0"/>
              </a:rPr>
              <a:t>Focus on each part and notice the sensations without trying to change them. They might be comfortable or pleasant sensations, or they might be unpleasant or even painful sensations.</a:t>
            </a:r>
          </a:p>
          <a:p>
            <a:pPr marL="457200" indent="-457200">
              <a:lnSpc>
                <a:spcPct val="120000"/>
              </a:lnSpc>
            </a:pPr>
            <a:r>
              <a:rPr lang="en-GB" sz="2500" dirty="0">
                <a:latin typeface="Proxima Nova Rg" panose="02000506030000020004" pitchFamily="2" charset="0"/>
              </a:rPr>
              <a:t>Keep returning your focus back to your breathing and your body parts when your mind wanders.</a:t>
            </a:r>
          </a:p>
          <a:p>
            <a:pPr marL="457200" indent="-457200">
              <a:lnSpc>
                <a:spcPct val="120000"/>
              </a:lnSpc>
            </a:pPr>
            <a:r>
              <a:rPr lang="en-GB" sz="2500" dirty="0">
                <a:latin typeface="Proxima Nova Rg" panose="02000506030000020004" pitchFamily="2" charset="0"/>
              </a:rPr>
              <a:t>When you reach your head, consider how you're feeling overall, and which emotions are the strongest for you at the moment.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9731E4-E5D5-1B17-A7DE-75773F5F990E}"/>
              </a:ext>
            </a:extLst>
          </p:cNvPr>
          <p:cNvSpPr txBox="1"/>
          <p:nvPr/>
        </p:nvSpPr>
        <p:spPr>
          <a:xfrm>
            <a:off x="9984344" y="6537331"/>
            <a:ext cx="20441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solidFill>
                  <a:srgbClr val="7A706B"/>
                </a:solidFill>
                <a:latin typeface="Proxima Nova Rg" panose="02000506030000020004" pitchFamily="2" charset="0"/>
              </a:rPr>
              <a:t>Photo by </a:t>
            </a:r>
            <a:r>
              <a:rPr lang="en-GB" sz="1000" u="sng" dirty="0">
                <a:solidFill>
                  <a:srgbClr val="7A706B"/>
                </a:solidFill>
                <a:latin typeface="Proxima Nova Rg" panose="02000506030000020004" pitchFamily="2" charset="0"/>
              </a:rPr>
              <a:t>Paul Earle</a:t>
            </a:r>
            <a:r>
              <a:rPr lang="en-GB" sz="1000" dirty="0">
                <a:solidFill>
                  <a:srgbClr val="7A706B"/>
                </a:solidFill>
                <a:latin typeface="Proxima Nova Rg" panose="02000506030000020004" pitchFamily="2" charset="0"/>
              </a:rPr>
              <a:t> on </a:t>
            </a:r>
            <a:r>
              <a:rPr lang="en-GB" sz="1000" dirty="0">
                <a:solidFill>
                  <a:srgbClr val="7A706B"/>
                </a:solidFill>
                <a:latin typeface="Proxima Nova Rg" panose="0200050603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GB" sz="1000" dirty="0">
                <a:solidFill>
                  <a:srgbClr val="7A706B"/>
                </a:solidFill>
                <a:latin typeface="Proxima Nova Rg" panose="02000506030000020004" pitchFamily="2" charset="0"/>
              </a:rPr>
              <a:t> </a:t>
            </a:r>
            <a:endParaRPr lang="en-US" sz="1000" dirty="0">
              <a:solidFill>
                <a:srgbClr val="7A706B"/>
              </a:solidFill>
              <a:latin typeface="Proxima Nova Rg" panose="02000506030000020004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2EEB78-455E-567C-7E6C-65547403489B}"/>
              </a:ext>
            </a:extLst>
          </p:cNvPr>
          <p:cNvSpPr/>
          <p:nvPr/>
        </p:nvSpPr>
        <p:spPr>
          <a:xfrm>
            <a:off x="838200" y="12994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circle&#10;&#10;Description automatically generated">
            <a:extLst>
              <a:ext uri="{FF2B5EF4-FFF2-40B4-BE49-F238E27FC236}">
                <a16:creationId xmlns:a16="http://schemas.microsoft.com/office/drawing/2014/main" id="{2BC77BF9-4DAF-5ABB-35F0-436FEC2D425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74" y="1783593"/>
            <a:ext cx="184722" cy="188207"/>
          </a:xfrm>
          <a:prstGeom prst="rect">
            <a:avLst/>
          </a:prstGeom>
        </p:spPr>
      </p:pic>
      <p:pic>
        <p:nvPicPr>
          <p:cNvPr id="8" name="Picture 7" descr="A close up of a circle&#10;&#10;Description automatically generated">
            <a:extLst>
              <a:ext uri="{FF2B5EF4-FFF2-40B4-BE49-F238E27FC236}">
                <a16:creationId xmlns:a16="http://schemas.microsoft.com/office/drawing/2014/main" id="{37B296F5-4C4D-C9DF-D86B-9DCB9C6B188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74" y="2229504"/>
            <a:ext cx="184722" cy="188207"/>
          </a:xfrm>
          <a:prstGeom prst="rect">
            <a:avLst/>
          </a:prstGeom>
        </p:spPr>
      </p:pic>
      <p:pic>
        <p:nvPicPr>
          <p:cNvPr id="9" name="Picture 8" descr="A close up of a circle&#10;&#10;Description automatically generated">
            <a:extLst>
              <a:ext uri="{FF2B5EF4-FFF2-40B4-BE49-F238E27FC236}">
                <a16:creationId xmlns:a16="http://schemas.microsoft.com/office/drawing/2014/main" id="{3B5269D4-F053-156C-D625-357A05DF1A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74" y="2625003"/>
            <a:ext cx="184722" cy="188207"/>
          </a:xfrm>
          <a:prstGeom prst="rect">
            <a:avLst/>
          </a:prstGeom>
        </p:spPr>
      </p:pic>
      <p:pic>
        <p:nvPicPr>
          <p:cNvPr id="10" name="Picture 9" descr="A close up of a circle&#10;&#10;Description automatically generated">
            <a:extLst>
              <a:ext uri="{FF2B5EF4-FFF2-40B4-BE49-F238E27FC236}">
                <a16:creationId xmlns:a16="http://schemas.microsoft.com/office/drawing/2014/main" id="{20A73948-CFEE-4402-EC52-C1E07D283DD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74" y="3070914"/>
            <a:ext cx="184722" cy="188207"/>
          </a:xfrm>
          <a:prstGeom prst="rect">
            <a:avLst/>
          </a:prstGeom>
        </p:spPr>
      </p:pic>
      <p:pic>
        <p:nvPicPr>
          <p:cNvPr id="11" name="Picture 10" descr="A close up of a circle&#10;&#10;Description automatically generated">
            <a:extLst>
              <a:ext uri="{FF2B5EF4-FFF2-40B4-BE49-F238E27FC236}">
                <a16:creationId xmlns:a16="http://schemas.microsoft.com/office/drawing/2014/main" id="{50445C9F-C8EE-8C07-AE13-8DB28C47194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74" y="3739331"/>
            <a:ext cx="184722" cy="188207"/>
          </a:xfrm>
          <a:prstGeom prst="rect">
            <a:avLst/>
          </a:prstGeom>
        </p:spPr>
      </p:pic>
      <p:pic>
        <p:nvPicPr>
          <p:cNvPr id="12" name="Picture 11" descr="A close up of a circle&#10;&#10;Description automatically generated">
            <a:extLst>
              <a:ext uri="{FF2B5EF4-FFF2-40B4-BE49-F238E27FC236}">
                <a16:creationId xmlns:a16="http://schemas.microsoft.com/office/drawing/2014/main" id="{D94BBEFD-B4CC-2622-0E79-193E533881A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74" y="4163178"/>
            <a:ext cx="184722" cy="188207"/>
          </a:xfrm>
          <a:prstGeom prst="rect">
            <a:avLst/>
          </a:prstGeom>
        </p:spPr>
      </p:pic>
      <p:pic>
        <p:nvPicPr>
          <p:cNvPr id="13" name="Picture 12" descr="A close up of a circle&#10;&#10;Description automatically generated">
            <a:extLst>
              <a:ext uri="{FF2B5EF4-FFF2-40B4-BE49-F238E27FC236}">
                <a16:creationId xmlns:a16="http://schemas.microsoft.com/office/drawing/2014/main" id="{B5365C90-5658-8A52-EF7C-D801B02318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74" y="4587025"/>
            <a:ext cx="184722" cy="188207"/>
          </a:xfrm>
          <a:prstGeom prst="rect">
            <a:avLst/>
          </a:prstGeom>
        </p:spPr>
      </p:pic>
      <p:pic>
        <p:nvPicPr>
          <p:cNvPr id="14" name="Picture 13" descr="A close up of a circle&#10;&#10;Description automatically generated">
            <a:extLst>
              <a:ext uri="{FF2B5EF4-FFF2-40B4-BE49-F238E27FC236}">
                <a16:creationId xmlns:a16="http://schemas.microsoft.com/office/drawing/2014/main" id="{5A98E353-4B91-CDF8-6424-29F7A33078B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74" y="5306581"/>
            <a:ext cx="184722" cy="188207"/>
          </a:xfrm>
          <a:prstGeom prst="rect">
            <a:avLst/>
          </a:prstGeom>
        </p:spPr>
      </p:pic>
      <p:pic>
        <p:nvPicPr>
          <p:cNvPr id="15" name="Picture 14" descr="A close up of a circle&#10;&#10;Description automatically generated">
            <a:extLst>
              <a:ext uri="{FF2B5EF4-FFF2-40B4-BE49-F238E27FC236}">
                <a16:creationId xmlns:a16="http://schemas.microsoft.com/office/drawing/2014/main" id="{E4D94C7D-F88B-F730-23C5-904F88CE65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74" y="6028370"/>
            <a:ext cx="184722" cy="18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39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wave&#10;&#10;Description automatically generated">
            <a:extLst>
              <a:ext uri="{FF2B5EF4-FFF2-40B4-BE49-F238E27FC236}">
                <a16:creationId xmlns:a16="http://schemas.microsoft.com/office/drawing/2014/main" id="{4A0C71F5-30C0-D688-E9A9-DF905500975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9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19E85-33B8-8D21-260D-4BF6F69D0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353"/>
            <a:ext cx="10515600" cy="30927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ctr">
              <a:buNone/>
            </a:pPr>
            <a:r>
              <a:rPr lang="en-GB" sz="4000" b="1" dirty="0">
                <a:ln>
                  <a:solidFill>
                    <a:srgbClr val="597045">
                      <a:alpha val="90000"/>
                    </a:srgbClr>
                  </a:solidFill>
                </a:ln>
                <a:solidFill>
                  <a:schemeClr val="accent1"/>
                </a:solidFill>
                <a:latin typeface="Proxima Nova Rg" panose="02000506030000020004" pitchFamily="2" charset="0"/>
              </a:rPr>
              <a:t>"No visible symptoms, no runny nose, just a head full of darkness. No fever or rash, no fractures or sprains, just a longing for something, unable to explain."</a:t>
            </a:r>
          </a:p>
          <a:p>
            <a:pPr marL="0" indent="0" algn="ctr">
              <a:buNone/>
            </a:pPr>
            <a:endParaRPr lang="en-GB" sz="2400" dirty="0">
              <a:solidFill>
                <a:schemeClr val="accent1"/>
              </a:solidFill>
              <a:latin typeface="Proxima Nova Rg" panose="02000506030000020004" pitchFamily="2" charset="0"/>
            </a:endParaRPr>
          </a:p>
          <a:p>
            <a:pPr marL="0" indent="0" algn="ctr">
              <a:buNone/>
            </a:pPr>
            <a:r>
              <a:rPr lang="en-GB" sz="2400" dirty="0">
                <a:ln w="0">
                  <a:solidFill>
                    <a:srgbClr val="597045">
                      <a:alpha val="63000"/>
                    </a:srgbClr>
                  </a:solidFill>
                </a:ln>
                <a:solidFill>
                  <a:schemeClr val="accent1"/>
                </a:solidFill>
                <a:latin typeface="Proxima Nova Rg" panose="02000506030000020004" pitchFamily="2" charset="0"/>
              </a:rPr>
              <a:t>Hrihaan </a:t>
            </a:r>
            <a:r>
              <a:rPr lang="en-GB" sz="2400" dirty="0" err="1">
                <a:ln w="0">
                  <a:solidFill>
                    <a:srgbClr val="597045">
                      <a:alpha val="63000"/>
                    </a:srgbClr>
                  </a:solidFill>
                </a:ln>
                <a:solidFill>
                  <a:schemeClr val="accent1"/>
                </a:solidFill>
                <a:latin typeface="Proxima Nova Rg" panose="02000506030000020004" pitchFamily="2" charset="0"/>
              </a:rPr>
              <a:t>Usuf</a:t>
            </a:r>
            <a:r>
              <a:rPr lang="en-GB" sz="2400" dirty="0">
                <a:ln w="0">
                  <a:solidFill>
                    <a:srgbClr val="597045">
                      <a:alpha val="63000"/>
                    </a:srgbClr>
                  </a:solidFill>
                </a:ln>
                <a:solidFill>
                  <a:schemeClr val="accent1"/>
                </a:solidFill>
                <a:latin typeface="Proxima Nova Rg" panose="02000506030000020004" pitchFamily="2" charset="0"/>
              </a:rPr>
              <a:t> </a:t>
            </a:r>
            <a:r>
              <a:rPr lang="en-GB" sz="2400" dirty="0" err="1">
                <a:ln w="0">
                  <a:solidFill>
                    <a:srgbClr val="597045">
                      <a:alpha val="63000"/>
                    </a:srgbClr>
                  </a:solidFill>
                </a:ln>
                <a:solidFill>
                  <a:schemeClr val="accent1"/>
                </a:solidFill>
                <a:latin typeface="Proxima Nova Rg" panose="02000506030000020004" pitchFamily="2" charset="0"/>
              </a:rPr>
              <a:t>Wovera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86E60D-6D33-4519-1844-9D2B1F300755}"/>
              </a:ext>
            </a:extLst>
          </p:cNvPr>
          <p:cNvSpPr txBox="1"/>
          <p:nvPr/>
        </p:nvSpPr>
        <p:spPr>
          <a:xfrm>
            <a:off x="9984344" y="6537331"/>
            <a:ext cx="21371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</a:rPr>
              <a:t>Photo by </a:t>
            </a:r>
            <a:r>
              <a:rPr lang="en-GB" sz="1000" u="sng" dirty="0">
                <a:solidFill>
                  <a:srgbClr val="FDECB4"/>
                </a:solidFill>
                <a:latin typeface="Proxima Nova Rg" panose="02000506030000020004" pitchFamily="2" charset="0"/>
              </a:rPr>
              <a:t>Matt Hardy</a:t>
            </a:r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</a:rPr>
              <a:t> on </a:t>
            </a:r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</a:rPr>
              <a:t> </a:t>
            </a:r>
            <a:endParaRPr lang="en-US" sz="1000" dirty="0">
              <a:solidFill>
                <a:srgbClr val="FDECB4"/>
              </a:solidFill>
              <a:latin typeface="Proxima Nova Rg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99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DCF772F6850E04BBC59E1F63187FC6F" ma:contentTypeVersion="18" ma:contentTypeDescription="Create a new document." ma:contentTypeScope="" ma:versionID="833eb3dee03de706b959573fd3b810d3">
  <xsd:schema xmlns:xsd="http://www.w3.org/2001/XMLSchema" xmlns:xs="http://www.w3.org/2001/XMLSchema" xmlns:p="http://schemas.microsoft.com/office/2006/metadata/properties" xmlns:ns2="97b9d21a-925a-49e9-93d7-9782020f3462" xmlns:ns3="f405e823-ec5d-4772-af58-273ea8b79ff6" targetNamespace="http://schemas.microsoft.com/office/2006/metadata/properties" ma:root="true" ma:fieldsID="fffd1232843c5f41e1b24312dcb66d17" ns2:_="" ns3:_="">
    <xsd:import namespace="97b9d21a-925a-49e9-93d7-9782020f3462"/>
    <xsd:import namespace="f405e823-ec5d-4772-af58-273ea8b79ff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b9d21a-925a-49e9-93d7-9782020f34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9007704f-416d-454c-bbc2-f265cb201e3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05e823-ec5d-4772-af58-273ea8b79ff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627ba6a-fb28-4be6-a75f-18e169db53bd}" ma:internalName="TaxCatchAll" ma:showField="CatchAllData" ma:web="f405e823-ec5d-4772-af58-273ea8b79ff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7b9d21a-925a-49e9-93d7-9782020f3462">
      <Terms xmlns="http://schemas.microsoft.com/office/infopath/2007/PartnerControls"/>
    </lcf76f155ced4ddcb4097134ff3c332f>
    <TaxCatchAll xmlns="f405e823-ec5d-4772-af58-273ea8b79ff6" xsi:nil="true"/>
  </documentManagement>
</p:properties>
</file>

<file path=customXml/itemProps1.xml><?xml version="1.0" encoding="utf-8"?>
<ds:datastoreItem xmlns:ds="http://schemas.openxmlformats.org/officeDocument/2006/customXml" ds:itemID="{2B34815E-44D2-49DD-A2F9-FD4FCB0235C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5627B6A-C5F5-457C-824C-2B1CC1E11C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7b9d21a-925a-49e9-93d7-9782020f3462"/>
    <ds:schemaRef ds:uri="f405e823-ec5d-4772-af58-273ea8b79ff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CAAB43-65FD-4741-BF4C-8A1F94BA456A}">
  <ds:schemaRefs>
    <ds:schemaRef ds:uri="http://schemas.microsoft.com/office/2006/metadata/properties"/>
    <ds:schemaRef ds:uri="http://schemas.microsoft.com/office/infopath/2007/PartnerControls"/>
    <ds:schemaRef ds:uri="97b9d21a-925a-49e9-93d7-9782020f3462"/>
    <ds:schemaRef ds:uri="f405e823-ec5d-4772-af58-273ea8b79ff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707</Words>
  <Application>Microsoft Office PowerPoint</Application>
  <PresentationFormat>Widescreen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 Display</vt:lpstr>
      <vt:lpstr>Arial</vt:lpstr>
      <vt:lpstr>Aptos</vt:lpstr>
      <vt:lpstr>Wingdings</vt:lpstr>
      <vt:lpstr>Proxima Nova Rg</vt:lpstr>
      <vt:lpstr>office theme</vt:lpstr>
      <vt:lpstr>PowerPoint Presentation</vt:lpstr>
      <vt:lpstr>Knowledge and awareness</vt:lpstr>
      <vt:lpstr>Spotting the signs</vt:lpstr>
      <vt:lpstr>Are you OK?</vt:lpstr>
      <vt:lpstr>Starting the conversation</vt:lpstr>
      <vt:lpstr>Keep the conversation going</vt:lpstr>
      <vt:lpstr>Am I OK?</vt:lpstr>
      <vt:lpstr>Body scan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Faye Booth</dc:creator>
  <cp:lastModifiedBy>Faye Booth</cp:lastModifiedBy>
  <cp:revision>3237</cp:revision>
  <dcterms:created xsi:type="dcterms:W3CDTF">2024-04-22T16:16:20Z</dcterms:created>
  <dcterms:modified xsi:type="dcterms:W3CDTF">2024-06-07T13:29:50Z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0x0101008DCF772F6850E04BBC59E1F63187FC6F</vt:lpwstr>
  </property>
  <property fmtid="{D5CDD505-2E9C-101B-9397-08002B2CF9AE}" pid="3" name="MediaServiceImageTags">
    <vt:lpwstr/>
  </property>
</Properties>
</file>

<file path=docProps/thumbnail.jpeg>
</file>